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1" r:id="rId3"/>
    <p:sldId id="259" r:id="rId4"/>
    <p:sldId id="302" r:id="rId5"/>
    <p:sldId id="265" r:id="rId6"/>
    <p:sldId id="272" r:id="rId7"/>
    <p:sldId id="292" r:id="rId8"/>
    <p:sldId id="295" r:id="rId9"/>
    <p:sldId id="277" r:id="rId10"/>
    <p:sldId id="294" r:id="rId11"/>
    <p:sldId id="260" r:id="rId12"/>
    <p:sldId id="264" r:id="rId13"/>
    <p:sldId id="266" r:id="rId14"/>
    <p:sldId id="284" r:id="rId15"/>
    <p:sldId id="268" r:id="rId16"/>
    <p:sldId id="271" r:id="rId17"/>
    <p:sldId id="296" r:id="rId18"/>
    <p:sldId id="298" r:id="rId19"/>
    <p:sldId id="300" r:id="rId20"/>
    <p:sldId id="299" r:id="rId21"/>
    <p:sldId id="301" r:id="rId22"/>
    <p:sldId id="283" r:id="rId23"/>
    <p:sldId id="289" r:id="rId24"/>
    <p:sldId id="288" r:id="rId25"/>
    <p:sldId id="287" r:id="rId26"/>
    <p:sldId id="286" r:id="rId27"/>
    <p:sldId id="285" r:id="rId28"/>
    <p:sldId id="275" r:id="rId29"/>
    <p:sldId id="290" r:id="rId30"/>
    <p:sldId id="303" r:id="rId31"/>
    <p:sldId id="304" r:id="rId32"/>
    <p:sldId id="305" r:id="rId33"/>
    <p:sldId id="293" r:id="rId34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96857-4BF4-7A04-72B4-D4C30B640DF9}" v="95" dt="2024-08-23T09:50:35.861"/>
    <p1510:client id="{589039EB-9B89-B675-B8C1-CB4B042B1870}" v="89" dt="2024-08-23T09:56:10.539"/>
    <p1510:client id="{95ADAC73-7191-7041-AC21-FDDB35AA85CD}" v="33" dt="2024-08-23T09:56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/>
    <p:restoredTop sz="89116"/>
  </p:normalViewPr>
  <p:slideViewPr>
    <p:cSldViewPr snapToGrid="0">
      <p:cViewPr varScale="1">
        <p:scale>
          <a:sx n="113" d="100"/>
          <a:sy n="113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hun Kundakcioglu" userId="S::erhun.kundakcioglu@ozyegin.edu.tr::2db09e87-246c-408f-aa3a-c18f31111239" providerId="AD" clId="Web-{4B796857-4BF4-7A04-72B4-D4C30B640DF9}"/>
    <pc:docChg chg="modSld">
      <pc:chgData name="Erhun Kundakcioglu" userId="S::erhun.kundakcioglu@ozyegin.edu.tr::2db09e87-246c-408f-aa3a-c18f31111239" providerId="AD" clId="Web-{4B796857-4BF4-7A04-72B4-D4C30B640DF9}" dt="2024-08-23T09:50:35.861" v="66" actId="1076"/>
      <pc:docMkLst>
        <pc:docMk/>
      </pc:docMkLst>
      <pc:sldChg chg="modSp">
        <pc:chgData name="Erhun Kundakcioglu" userId="S::erhun.kundakcioglu@ozyegin.edu.tr::2db09e87-246c-408f-aa3a-c18f31111239" providerId="AD" clId="Web-{4B796857-4BF4-7A04-72B4-D4C30B640DF9}" dt="2024-08-23T09:49:46.688" v="61" actId="14100"/>
        <pc:sldMkLst>
          <pc:docMk/>
          <pc:sldMk cId="2783935062" sldId="256"/>
        </pc:sldMkLst>
        <pc:spChg chg="mod">
          <ac:chgData name="Erhun Kundakcioglu" userId="S::erhun.kundakcioglu@ozyegin.edu.tr::2db09e87-246c-408f-aa3a-c18f31111239" providerId="AD" clId="Web-{4B796857-4BF4-7A04-72B4-D4C30B640DF9}" dt="2024-08-23T09:46:24.649" v="3"/>
          <ac:spMkLst>
            <pc:docMk/>
            <pc:sldMk cId="2783935062" sldId="256"/>
            <ac:spMk id="2" creationId="{149B8442-2C44-2A84-1CD6-C81AE4135A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9:46.688" v="61" actId="14100"/>
          <ac:spMkLst>
            <pc:docMk/>
            <pc:sldMk cId="2783935062" sldId="256"/>
            <ac:spMk id="3" creationId="{6C0D1731-F3C3-DF42-0563-1F85909B3765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1.573" v="31" actId="20577"/>
          <ac:spMkLst>
            <pc:docMk/>
            <pc:sldMk cId="2783935062" sldId="256"/>
            <ac:spMk id="5" creationId="{F77C718D-FF49-FF7B-B7D1-24EFF69233FE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2.901" v="34" actId="20577"/>
          <ac:spMkLst>
            <pc:docMk/>
            <pc:sldMk cId="2783935062" sldId="256"/>
            <ac:spMk id="6" creationId="{F543F0DD-AB70-6F30-C4AD-26A2099467BE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50:35.861" v="66" actId="1076"/>
        <pc:sldMkLst>
          <pc:docMk/>
          <pc:sldMk cId="1553954469" sldId="259"/>
        </pc:sldMkLst>
        <pc:spChg chg="del">
          <ac:chgData name="Erhun Kundakcioglu" userId="S::erhun.kundakcioglu@ozyegin.edu.tr::2db09e87-246c-408f-aa3a-c18f31111239" providerId="AD" clId="Web-{4B796857-4BF4-7A04-72B4-D4C30B640DF9}" dt="2024-08-23T09:48:06.934" v="41"/>
          <ac:spMkLst>
            <pc:docMk/>
            <pc:sldMk cId="1553954469" sldId="259"/>
            <ac:spMk id="4" creationId="{AE4E8613-8C72-9A4C-5308-BB10FD5FDF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50:27.267" v="64" actId="1076"/>
          <ac:spMkLst>
            <pc:docMk/>
            <pc:sldMk cId="1553954469" sldId="259"/>
            <ac:spMk id="6" creationId="{7D411FB6-C5CA-6EB3-661B-050558E50960}"/>
          </ac:spMkLst>
        </pc:spChg>
        <pc:picChg chg="mod modCrop">
          <ac:chgData name="Erhun Kundakcioglu" userId="S::erhun.kundakcioglu@ozyegin.edu.tr::2db09e87-246c-408f-aa3a-c18f31111239" providerId="AD" clId="Web-{4B796857-4BF4-7A04-72B4-D4C30B640DF9}" dt="2024-08-23T09:50:35.861" v="66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5"/>
        <pc:sldMkLst>
          <pc:docMk/>
          <pc:sldMk cId="3320018952" sldId="26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5"/>
          <ac:spMkLst>
            <pc:docMk/>
            <pc:sldMk cId="3320018952" sldId="260"/>
            <ac:spMk id="4" creationId="{9913C495-8755-2F4E-B2A0-D2ABAC21D016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48:21.810" v="57"/>
        <pc:sldMkLst>
          <pc:docMk/>
          <pc:sldMk cId="1159652547" sldId="261"/>
        </pc:sldMkLst>
        <pc:spChg chg="mod">
          <ac:chgData name="Erhun Kundakcioglu" userId="S::erhun.kundakcioglu@ozyegin.edu.tr::2db09e87-246c-408f-aa3a-c18f31111239" providerId="AD" clId="Web-{4B796857-4BF4-7A04-72B4-D4C30B640DF9}" dt="2024-08-23T09:47:51.949" v="40" actId="20577"/>
          <ac:spMkLst>
            <pc:docMk/>
            <pc:sldMk cId="1159652547" sldId="261"/>
            <ac:spMk id="3" creationId="{2C6621FE-35F3-1DB8-9406-04EC2B02A30B}"/>
          </ac:spMkLst>
        </pc:spChg>
        <pc:spChg chg="del">
          <ac:chgData name="Erhun Kundakcioglu" userId="S::erhun.kundakcioglu@ozyegin.edu.tr::2db09e87-246c-408f-aa3a-c18f31111239" providerId="AD" clId="Web-{4B796857-4BF4-7A04-72B4-D4C30B640DF9}" dt="2024-08-23T09:48:21.810" v="57"/>
          <ac:spMkLst>
            <pc:docMk/>
            <pc:sldMk cId="1159652547" sldId="261"/>
            <ac:spMk id="4" creationId="{D46B6237-AA5F-D309-0F43-329738F9C7F9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2"/>
        <pc:sldMkLst>
          <pc:docMk/>
          <pc:sldMk cId="3819609900" sldId="263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2"/>
          <ac:spMkLst>
            <pc:docMk/>
            <pc:sldMk cId="3819609900" sldId="263"/>
            <ac:spMk id="4" creationId="{2B73728B-DF75-3718-734D-E90B99333A3F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6"/>
        <pc:sldMkLst>
          <pc:docMk/>
          <pc:sldMk cId="2275353541" sldId="264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6"/>
          <ac:spMkLst>
            <pc:docMk/>
            <pc:sldMk cId="2275353541" sldId="264"/>
            <ac:spMk id="4" creationId="{C2171087-E70F-1170-CF88-3FC37B2963C6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3"/>
        <pc:sldMkLst>
          <pc:docMk/>
          <pc:sldMk cId="800985786" sldId="265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3"/>
          <ac:spMkLst>
            <pc:docMk/>
            <pc:sldMk cId="800985786" sldId="265"/>
            <ac:spMk id="4" creationId="{2A734060-54E1-645D-888A-05083B0381E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8"/>
        <pc:sldMkLst>
          <pc:docMk/>
          <pc:sldMk cId="2338155387" sldId="266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8"/>
          <ac:spMkLst>
            <pc:docMk/>
            <pc:sldMk cId="2338155387" sldId="266"/>
            <ac:spMk id="4" creationId="{86D556B5-866D-446D-092C-7DEDFFF657F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0"/>
        <pc:sldMkLst>
          <pc:docMk/>
          <pc:sldMk cId="2346628282" sldId="26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0"/>
          <ac:spMkLst>
            <pc:docMk/>
            <pc:sldMk cId="2346628282" sldId="267"/>
            <ac:spMk id="4" creationId="{FCC83311-4686-2953-771F-9F90D387F2BA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1"/>
        <pc:sldMkLst>
          <pc:docMk/>
          <pc:sldMk cId="449095154" sldId="268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1"/>
          <ac:spMkLst>
            <pc:docMk/>
            <pc:sldMk cId="449095154" sldId="268"/>
            <ac:spMk id="4" creationId="{7E057AB0-1852-A36D-A180-65496FCD1F4D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9"/>
        <pc:sldMkLst>
          <pc:docMk/>
          <pc:sldMk cId="1399814755" sldId="269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9"/>
          <ac:spMkLst>
            <pc:docMk/>
            <pc:sldMk cId="1399814755" sldId="269"/>
            <ac:spMk id="4" creationId="{A18497FF-5D9C-2B0F-4AEE-81E9BA98C1D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7"/>
        <pc:sldMkLst>
          <pc:docMk/>
          <pc:sldMk cId="937309429" sldId="27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7"/>
          <ac:spMkLst>
            <pc:docMk/>
            <pc:sldMk cId="937309429" sldId="270"/>
            <ac:spMk id="4" creationId="{E96385A3-544D-97F1-7FF7-68BDF411E3D5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3"/>
        <pc:sldMkLst>
          <pc:docMk/>
          <pc:sldMk cId="1877692369" sldId="271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3"/>
          <ac:spMkLst>
            <pc:docMk/>
            <pc:sldMk cId="1877692369" sldId="271"/>
            <ac:spMk id="4" creationId="{7D1204DD-1A0E-FF0A-5DAF-E130478AE5FB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2"/>
        <pc:sldMkLst>
          <pc:docMk/>
          <pc:sldMk cId="1590387201" sldId="272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2"/>
          <ac:spMkLst>
            <pc:docMk/>
            <pc:sldMk cId="1590387201" sldId="272"/>
            <ac:spMk id="4" creationId="{71001437-B7A2-071F-FBB7-0AA9273D45C8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4"/>
        <pc:sldMkLst>
          <pc:docMk/>
          <pc:sldMk cId="838024786" sldId="273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4"/>
          <ac:spMkLst>
            <pc:docMk/>
            <pc:sldMk cId="838024786" sldId="273"/>
            <ac:spMk id="4" creationId="{C6857514-981B-692A-9BFD-1DBB03A6F142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5"/>
        <pc:sldMkLst>
          <pc:docMk/>
          <pc:sldMk cId="3168481706" sldId="274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5"/>
          <ac:spMkLst>
            <pc:docMk/>
            <pc:sldMk cId="3168481706" sldId="274"/>
            <ac:spMk id="4" creationId="{C1491719-D615-4185-2BDE-E2E59D647DD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6"/>
        <pc:sldMkLst>
          <pc:docMk/>
          <pc:sldMk cId="4082801047" sldId="275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6"/>
          <ac:spMkLst>
            <pc:docMk/>
            <pc:sldMk cId="4082801047" sldId="275"/>
            <ac:spMk id="4" creationId="{4B3BCD52-AB83-C185-D492-DE7FB7EC58F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4"/>
        <pc:sldMkLst>
          <pc:docMk/>
          <pc:sldMk cId="1423767672" sldId="27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4"/>
          <ac:spMkLst>
            <pc:docMk/>
            <pc:sldMk cId="1423767672" sldId="277"/>
            <ac:spMk id="4" creationId="{49D3CD58-99D9-9D66-24B1-BC857AAB3309}"/>
          </ac:spMkLst>
        </pc:spChg>
      </pc:sldChg>
    </pc:docChg>
  </pc:docChgLst>
  <pc:docChgLst>
    <pc:chgData name="Erhun Kundakcioglu" userId="S::erhun.kundakcioglu@ozyegin.edu.tr::2db09e87-246c-408f-aa3a-c18f31111239" providerId="AD" clId="Web-{589039EB-9B89-B675-B8C1-CB4B042B1870}"/>
    <pc:docChg chg="addSld modSld">
      <pc:chgData name="Erhun Kundakcioglu" userId="S::erhun.kundakcioglu@ozyegin.edu.tr::2db09e87-246c-408f-aa3a-c18f31111239" providerId="AD" clId="Web-{589039EB-9B89-B675-B8C1-CB4B042B1870}" dt="2024-08-23T09:56:10.539" v="80"/>
      <pc:docMkLst>
        <pc:docMk/>
      </pc:docMkLst>
      <pc:sldChg chg="addSp delSp modSp">
        <pc:chgData name="Erhun Kundakcioglu" userId="S::erhun.kundakcioglu@ozyegin.edu.tr::2db09e87-246c-408f-aa3a-c18f31111239" providerId="AD" clId="Web-{589039EB-9B89-B675-B8C1-CB4B042B1870}" dt="2024-08-23T09:56:10.539" v="80"/>
        <pc:sldMkLst>
          <pc:docMk/>
          <pc:sldMk cId="2783935062" sldId="256"/>
        </pc:sldMkLst>
        <pc:spChg chg="add del mod">
          <ac:chgData name="Erhun Kundakcioglu" userId="S::erhun.kundakcioglu@ozyegin.edu.tr::2db09e87-246c-408f-aa3a-c18f31111239" providerId="AD" clId="Web-{589039EB-9B89-B675-B8C1-CB4B042B1870}" dt="2024-08-23T09:56:10.539" v="80"/>
          <ac:spMkLst>
            <pc:docMk/>
            <pc:sldMk cId="2783935062" sldId="256"/>
            <ac:spMk id="4" creationId="{F00A153D-EC9A-BEB8-7FE0-15C9F6FD68C8}"/>
          </ac:spMkLst>
        </pc:spChg>
      </pc:sldChg>
      <pc:sldChg chg="modSp">
        <pc:chgData name="Erhun Kundakcioglu" userId="S::erhun.kundakcioglu@ozyegin.edu.tr::2db09e87-246c-408f-aa3a-c18f31111239" providerId="AD" clId="Web-{589039EB-9B89-B675-B8C1-CB4B042B1870}" dt="2024-08-23T09:55:14.974" v="75" actId="20577"/>
        <pc:sldMkLst>
          <pc:docMk/>
          <pc:sldMk cId="449095154" sldId="268"/>
        </pc:sldMkLst>
        <pc:spChg chg="mod">
          <ac:chgData name="Erhun Kundakcioglu" userId="S::erhun.kundakcioglu@ozyegin.edu.tr::2db09e87-246c-408f-aa3a-c18f31111239" providerId="AD" clId="Web-{589039EB-9B89-B675-B8C1-CB4B042B1870}" dt="2024-08-23T09:55:14.974" v="75" actId="20577"/>
          <ac:spMkLst>
            <pc:docMk/>
            <pc:sldMk cId="449095154" sldId="268"/>
            <ac:spMk id="3" creationId="{4D2897E9-F25A-7950-A303-D1B193D6A1A6}"/>
          </ac:spMkLst>
        </pc:spChg>
      </pc:sldChg>
      <pc:sldChg chg="modSp new">
        <pc:chgData name="Erhun Kundakcioglu" userId="S::erhun.kundakcioglu@ozyegin.edu.tr::2db09e87-246c-408f-aa3a-c18f31111239" providerId="AD" clId="Web-{589039EB-9B89-B675-B8C1-CB4B042B1870}" dt="2024-08-23T09:54:47.598" v="73" actId="20577"/>
        <pc:sldMkLst>
          <pc:docMk/>
          <pc:sldMk cId="2329048149" sldId="278"/>
        </pc:sldMkLst>
        <pc:spChg chg="mod">
          <ac:chgData name="Erhun Kundakcioglu" userId="S::erhun.kundakcioglu@ozyegin.edu.tr::2db09e87-246c-408f-aa3a-c18f31111239" providerId="AD" clId="Web-{589039EB-9B89-B675-B8C1-CB4B042B1870}" dt="2024-08-23T09:54:15.752" v="6" actId="20577"/>
          <ac:spMkLst>
            <pc:docMk/>
            <pc:sldMk cId="2329048149" sldId="278"/>
            <ac:spMk id="2" creationId="{C4F61C3E-95B9-D130-7B39-79D1B1388C7F}"/>
          </ac:spMkLst>
        </pc:spChg>
        <pc:spChg chg="mod">
          <ac:chgData name="Erhun Kundakcioglu" userId="S::erhun.kundakcioglu@ozyegin.edu.tr::2db09e87-246c-408f-aa3a-c18f31111239" providerId="AD" clId="Web-{589039EB-9B89-B675-B8C1-CB4B042B1870}" dt="2024-08-23T09:54:47.598" v="73" actId="20577"/>
          <ac:spMkLst>
            <pc:docMk/>
            <pc:sldMk cId="2329048149" sldId="278"/>
            <ac:spMk id="3" creationId="{5365E4AA-0319-26F6-4440-A4D649BECEA3}"/>
          </ac:spMkLst>
        </pc:spChg>
      </pc:sldChg>
    </pc:docChg>
  </pc:docChgLst>
  <pc:docChgLst>
    <pc:chgData name="Cem Yarkin Yildiz" userId="837c262e-6312-4f26-a0f8-2888597e5949" providerId="ADAL" clId="{95ADAC73-7191-7041-AC21-FDDB35AA85CD}"/>
    <pc:docChg chg="undo custSel delSld modSld modMainMaster">
      <pc:chgData name="Cem Yarkin Yildiz" userId="837c262e-6312-4f26-a0f8-2888597e5949" providerId="ADAL" clId="{95ADAC73-7191-7041-AC21-FDDB35AA85CD}" dt="2024-08-23T09:56:21.395" v="33" actId="20577"/>
      <pc:docMkLst>
        <pc:docMk/>
      </pc:docMkLst>
      <pc:sldChg chg="addSp delSp modSp mod">
        <pc:chgData name="Cem Yarkin Yildiz" userId="837c262e-6312-4f26-a0f8-2888597e5949" providerId="ADAL" clId="{95ADAC73-7191-7041-AC21-FDDB35AA85CD}" dt="2024-08-23T09:52:06.481" v="29" actId="1076"/>
        <pc:sldMkLst>
          <pc:docMk/>
          <pc:sldMk cId="1553954469" sldId="259"/>
        </pc:sldMkLst>
        <pc:spChg chg="add del mod">
          <ac:chgData name="Cem Yarkin Yildiz" userId="837c262e-6312-4f26-a0f8-2888597e5949" providerId="ADAL" clId="{95ADAC73-7191-7041-AC21-FDDB35AA85CD}" dt="2024-08-23T09:52:00.022" v="27"/>
          <ac:spMkLst>
            <pc:docMk/>
            <pc:sldMk cId="1553954469" sldId="259"/>
            <ac:spMk id="3" creationId="{0BEABAAF-D846-C07C-3B7B-A8745DB660F6}"/>
          </ac:spMkLst>
        </pc:spChg>
        <pc:picChg chg="mod modCrop">
          <ac:chgData name="Cem Yarkin Yildiz" userId="837c262e-6312-4f26-a0f8-2888597e5949" providerId="ADAL" clId="{95ADAC73-7191-7041-AC21-FDDB35AA85CD}" dt="2024-08-23T09:52:06.481" v="29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modSp del mod">
        <pc:chgData name="Cem Yarkin Yildiz" userId="837c262e-6312-4f26-a0f8-2888597e5949" providerId="ADAL" clId="{95ADAC73-7191-7041-AC21-FDDB35AA85CD}" dt="2024-08-23T09:46:45.301" v="2" actId="2696"/>
        <pc:sldMkLst>
          <pc:docMk/>
          <pc:sldMk cId="2385474963" sldId="262"/>
        </pc:sldMkLst>
        <pc:spChg chg="mod">
          <ac:chgData name="Cem Yarkin Yildiz" userId="837c262e-6312-4f26-a0f8-2888597e5949" providerId="ADAL" clId="{95ADAC73-7191-7041-AC21-FDDB35AA85CD}" dt="2024-08-23T09:46:02.012" v="1" actId="20577"/>
          <ac:spMkLst>
            <pc:docMk/>
            <pc:sldMk cId="2385474963" sldId="262"/>
            <ac:spMk id="3" creationId="{9E337FAF-5D33-00CA-39E6-7E7B9F01E8DF}"/>
          </ac:spMkLst>
        </pc:spChg>
      </pc:sldChg>
      <pc:sldChg chg="modSp">
        <pc:chgData name="Cem Yarkin Yildiz" userId="837c262e-6312-4f26-a0f8-2888597e5949" providerId="ADAL" clId="{95ADAC73-7191-7041-AC21-FDDB35AA85CD}" dt="2024-08-23T09:56:00.921" v="30" actId="1076"/>
        <pc:sldMkLst>
          <pc:docMk/>
          <pc:sldMk cId="1590387201" sldId="272"/>
        </pc:sldMkLst>
        <pc:picChg chg="mod">
          <ac:chgData name="Cem Yarkin Yildiz" userId="837c262e-6312-4f26-a0f8-2888597e5949" providerId="ADAL" clId="{95ADAC73-7191-7041-AC21-FDDB35AA85CD}" dt="2024-08-23T09:56:00.921" v="30" actId="1076"/>
          <ac:picMkLst>
            <pc:docMk/>
            <pc:sldMk cId="1590387201" sldId="272"/>
            <ac:picMk id="1026" creationId="{621F9035-491D-027B-DAC7-A0977703CB4C}"/>
          </ac:picMkLst>
        </pc:picChg>
      </pc:sldChg>
      <pc:sldChg chg="modSp mod">
        <pc:chgData name="Cem Yarkin Yildiz" userId="837c262e-6312-4f26-a0f8-2888597e5949" providerId="ADAL" clId="{95ADAC73-7191-7041-AC21-FDDB35AA85CD}" dt="2024-08-23T09:56:21.395" v="33" actId="20577"/>
        <pc:sldMkLst>
          <pc:docMk/>
          <pc:sldMk cId="1423767672" sldId="277"/>
        </pc:sldMkLst>
        <pc:spChg chg="mod">
          <ac:chgData name="Cem Yarkin Yildiz" userId="837c262e-6312-4f26-a0f8-2888597e5949" providerId="ADAL" clId="{95ADAC73-7191-7041-AC21-FDDB35AA85CD}" dt="2024-08-23T09:56:21.395" v="33" actId="20577"/>
          <ac:spMkLst>
            <pc:docMk/>
            <pc:sldMk cId="1423767672" sldId="277"/>
            <ac:spMk id="3" creationId="{3BE32218-9BBD-B0B9-0D4C-78A3F784E1B6}"/>
          </ac:spMkLst>
        </pc:spChg>
      </pc:sldChg>
      <pc:sldMasterChg chg="modSp mod">
        <pc:chgData name="Cem Yarkin Yildiz" userId="837c262e-6312-4f26-a0f8-2888597e5949" providerId="ADAL" clId="{95ADAC73-7191-7041-AC21-FDDB35AA85CD}" dt="2024-08-23T09:50:12.020" v="8" actId="14100"/>
        <pc:sldMasterMkLst>
          <pc:docMk/>
          <pc:sldMasterMk cId="3540208119" sldId="2147483648"/>
        </pc:sldMasterMkLst>
        <pc:picChg chg="mod">
          <ac:chgData name="Cem Yarkin Yildiz" userId="837c262e-6312-4f26-a0f8-2888597e5949" providerId="ADAL" clId="{95ADAC73-7191-7041-AC21-FDDB35AA85CD}" dt="2024-08-23T09:50:12.020" v="8" actId="14100"/>
          <ac:picMkLst>
            <pc:docMk/>
            <pc:sldMasterMk cId="3540208119" sldId="2147483648"/>
            <ac:picMk id="9" creationId="{1C927F4E-D062-C74A-B7AE-A26BEA7941E2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F514F-55D2-E380-C004-A2DF394BDD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03D0C-0E66-613F-50F4-D338E54BE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ED193-2A6D-104B-A208-F54D2626572A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1DD5B-1054-CFF0-C863-DF0AE93FE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245-3995-210B-08E6-616484F8CA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B2B9-F4C8-AD40-A38C-19300B496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8150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A975C-B167-6049-8E01-0358135DD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494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  <a:p>
            <a:r>
              <a:rPr lang="en-US" dirty="0"/>
              <a:t>Funded by Turkish Science Foundation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4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4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CD34-C7B9-E326-4718-61B59126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F3EA7-D468-2043-27A9-F23FCD12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CAA99-3202-BECD-FA9B-40E35338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8139-4EB6-C66A-0C6E-DAB5822633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CF59-AB52-A851-91E5-7B0E693DE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0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F620-3BE7-8A53-CBC7-D6C9D3DE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26640-3D39-22D5-55C9-A96A801E1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EEE9-9E9A-722C-8F77-EC3F5FB6C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B659-044D-054D-AD64-8CFE98FFB7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BD5B-DA36-D7CA-85A4-C2EE0635A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31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010F-5490-7CB6-EA3B-C2FA0EBB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960A3-B86F-8DFF-CF67-39A7BA73E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2C35B-FF45-D12E-4F85-6EF1222A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655A-9F05-4E66-582F-B0AF0B315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0EC65-618C-3DC2-68BD-96866CDE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5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7CBB-5AEE-77AE-8F14-59A0FB3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6D92A-95AA-5270-315B-7609A270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D2D7B-B3C5-7361-59FA-E87815D4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D0CF-AAD3-9D19-A12B-9D9A1E539E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4DF3D-58FF-6694-33F4-7FCABCDA9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0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”Fixed” ordering cost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8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DA1B-6CEB-DDEA-B559-BDBF53BC2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2E641-CE98-85AB-6162-8B237A850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F1527-AC38-D5CD-1FC8-0D11EEC6D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59FB-3111-51F0-5796-B3DFC35A2E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00AFB-E413-0FFB-B804-632E21386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7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D717F-A903-C8B0-FD53-880CF9E5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6FBF2-9365-A19F-6F71-8FE547D3F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A0D79-3CE2-9ADC-2F8A-84EDC364D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DE8BA-7F5F-E669-9353-062DB77E46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7B441-A317-E168-69DB-8323D84F4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attention to the increasing trend in internally displaced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9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4E152-7075-0BE5-2948-EB4070B9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7F5C6-2E6D-863A-1E0F-E30445F81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77E2A-A795-4C5D-8AFB-0858BBC88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CC4BF-F32A-CE51-15C9-B16121529A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3BBF2-A819-A6A4-0F6F-A778D462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8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Sudden onset 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30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Earmarked funds are contributions that a donor allocates to a particular region, program, or activity. </a:t>
            </a:r>
          </a:p>
          <a:p>
            <a:r>
              <a:rPr lang="en-US" b="0" dirty="0">
                <a:solidFill>
                  <a:srgbClr val="0E0E0E"/>
                </a:solidFill>
                <a:effectLst/>
                <a:latin typeface=".SF NS"/>
              </a:rPr>
              <a:t>Earmarked funding is especially important for underrepresented communities such as minorities.</a:t>
            </a:r>
          </a:p>
          <a:p>
            <a:r>
              <a:rPr lang="en-US" dirty="0"/>
              <a:t>Alignment with donor priorities – addressing specific needs (targeted </a:t>
            </a:r>
            <a:r>
              <a:rPr lang="en-US" dirty="0" err="1"/>
              <a:t>aresas</a:t>
            </a:r>
            <a:r>
              <a:rPr lang="en-US" dirty="0"/>
              <a:t>/programs) – better accountability/reporting – increased donor engagement</a:t>
            </a:r>
          </a:p>
          <a:p>
            <a:r>
              <a:rPr lang="en-US" dirty="0"/>
              <a:t>A note on in-kind donations…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0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C0BE-C7DE-9624-9BCF-E2EB0920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E4F88-4359-DCDE-1C7B-B6F634706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F95CD-ABA7-20ED-E012-1096FBA7E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E879D-DF79-7C11-BCE9-88994115B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FE47-A669-9835-AD4F-0FBD8588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A4E63-5D28-2096-85AD-BED105B7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CD7BF-78F5-F658-76DB-C201ECCCD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A663-CF47-9DF1-60A8-572A08697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B25A-1D77-BFF1-51E4-F0256AFBFB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5E3C-A092-8D77-4086-106C14358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0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21.10.2024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91636-8C49-0C47-122F-24D2F004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D8493A-831B-6C01-F959-187D937D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4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F500-5025-40A2-E103-31D4F856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0B94-1A9A-785B-2C7C-4C83B8813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688D-FE6B-3EA0-30AE-5C228251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A96A-94E2-F9BB-0D2D-7DF8E757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B883-0BB4-2576-5ED5-57C3D66C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5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5329-C2DA-AC5D-B5FC-D1EDA9FB8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08C33-B433-4FD8-D55B-525171B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1189-3AB1-CE84-E431-EF8EEA60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4475-7F41-FC0C-05EF-D3118C05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31641-3AB4-24CD-55C5-5B6B01B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AD92-EF1E-42B2-9A87-36EE396B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F600-01B9-7F00-8947-B82F869D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/>
            </a:lvl1pPr>
            <a:lvl2pPr>
              <a:lnSpc>
                <a:spcPct val="140000"/>
              </a:lnSpc>
              <a:defRPr/>
            </a:lvl2pPr>
            <a:lvl3pPr>
              <a:lnSpc>
                <a:spcPct val="140000"/>
              </a:lnSpc>
              <a:defRPr/>
            </a:lvl3pPr>
            <a:lvl4pPr>
              <a:lnSpc>
                <a:spcPct val="140000"/>
              </a:lnSpc>
              <a:defRPr/>
            </a:lvl4pPr>
            <a:lvl5pPr>
              <a:lnSpc>
                <a:spcPct val="14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E3819-70B4-1C93-6D6F-7D6D37F4EAC7}"/>
              </a:ext>
            </a:extLst>
          </p:cNvPr>
          <p:cNvSpPr txBox="1"/>
          <p:nvPr userDrawn="1"/>
        </p:nvSpPr>
        <p:spPr>
          <a:xfrm>
            <a:off x="-1" y="6492875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Disaster Relief Inventory Simulation: Managing Resources in Humanitarian Camps	</a:t>
            </a:r>
            <a:r>
              <a:rPr lang="en-US" sz="1600" b="1" dirty="0"/>
              <a:t>	          	                   </a:t>
            </a:r>
            <a:r>
              <a:rPr lang="en-US" sz="1600" b="0" dirty="0"/>
              <a:t>Kundakcioglu and </a:t>
            </a:r>
            <a:r>
              <a:rPr lang="en-US" sz="1600" b="0" dirty="0" err="1"/>
              <a:t>Yildiz</a:t>
            </a:r>
            <a:endParaRPr lang="en-US" sz="1600" b="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19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04DE-0853-F779-A7BD-942B07E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D84C-7275-7F73-9A8D-062D910E5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1E3D-9465-AA74-D209-9AB56EA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926A-CE37-160B-C32A-E7074CF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90A7-C67F-B81E-2E9F-7C3E8135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0B1-C9C8-294F-690D-54EBD25B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D9EB-5C1D-BEB2-9D21-2C0D1E02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9A9A-3A03-C51B-5DE4-CD0FC6B47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ED6E-C96D-DF3B-15E8-322EAA66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00EA-6657-7AE6-433D-0CF907F5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06E3-1AD8-94AB-E256-3C004B04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5B14-E3DF-CE30-29F3-43D3D1F4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15912-74D5-2CFA-C2F6-6C6ECF79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5575A-E77D-426C-3D71-3BD2313D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7C1D5-8BCF-8F54-806F-DBDED52E8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DF97D-5926-055F-2F21-163FF71C4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44582-3D95-3FA5-F747-D65A3BF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82453-6174-19F4-E95B-54CAB02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93BF8-6D82-00C9-BDDE-D3C782A3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4A5B-2435-335F-5E06-F9E583C8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4E09-429B-3546-82EC-8DAC2C5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4F872-1C37-7E28-18DC-3FEE2EE6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CA5B-D36C-4A3B-58A1-6D8B9571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C262E-78E8-D802-9AF7-ED048D4A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6112B-6949-5BF4-89E4-00B29087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F6E1-FB4F-2F38-5C5A-C13B836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81A7-F156-C554-8A7D-F3EC57F7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DD4F-35B2-449E-1EAD-AB339160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CA075-FDD4-35E2-6BF4-DD9066ED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6FF82-2FC2-62D8-3967-90D0B8DD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4FC38-A5EE-1C34-BDCB-584886AE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965D-32F2-8571-ABF5-E991B335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AC-DDC6-AB32-0E28-32A6BED2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BDED-3343-1D57-F630-3D6A50ECC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75A31-5661-88B2-CAB7-0745F8F7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39E43-02E1-B098-B763-673DEB7E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4473-D3CD-E324-3429-6AB1C0B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4A61-90C9-B7AD-8B9A-26FF465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5BB5-D50A-87B1-854B-CB23A7F5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black sign with blue and red text&#10;&#10;Description automatically generated">
            <a:extLst>
              <a:ext uri="{FF2B5EF4-FFF2-40B4-BE49-F238E27FC236}">
                <a16:creationId xmlns:a16="http://schemas.microsoft.com/office/drawing/2014/main" id="{1C927F4E-D062-C74A-B7AE-A26BEA7941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39403" y="99390"/>
            <a:ext cx="1235385" cy="3651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0F5E43-424A-E6D6-C59F-EA4C4F65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20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hcr.org/global-tren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EKundakcioglu/PostDisasterSimula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8442-2C44-2A84-1CD6-C81AE413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22" y="272223"/>
            <a:ext cx="11119556" cy="289296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Disaster Relief Inventory Simulation: </a:t>
            </a:r>
            <a:br>
              <a:rPr lang="en-US" b="1" dirty="0"/>
            </a:br>
            <a:r>
              <a:rPr lang="en-US" b="1" dirty="0"/>
              <a:t>Managing Resources in Humanitarian Camps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1731-F3C3-DF42-0563-1F85909B3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2176"/>
            <a:ext cx="9144000" cy="954107"/>
          </a:xfrm>
        </p:spPr>
        <p:txBody>
          <a:bodyPr>
            <a:normAutofit/>
          </a:bodyPr>
          <a:lstStyle/>
          <a:p>
            <a:r>
              <a:rPr lang="en-US" sz="2000" dirty="0"/>
              <a:t>INFORMS Annual Meeting 2024</a:t>
            </a:r>
          </a:p>
          <a:p>
            <a:r>
              <a:rPr lang="en-US" sz="2000" dirty="0"/>
              <a:t>Seattle, WA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718D-FF49-FF7B-B7D1-24EFF69233FE}"/>
              </a:ext>
            </a:extLst>
          </p:cNvPr>
          <p:cNvSpPr txBox="1"/>
          <p:nvPr/>
        </p:nvSpPr>
        <p:spPr>
          <a:xfrm>
            <a:off x="6868881" y="3274138"/>
            <a:ext cx="2819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Cem </a:t>
            </a:r>
            <a:r>
              <a:rPr lang="en-US" sz="2800" dirty="0" err="1"/>
              <a:t>Yarkin</a:t>
            </a:r>
            <a:r>
              <a:rPr lang="en-US" sz="2800" dirty="0"/>
              <a:t> </a:t>
            </a:r>
            <a:r>
              <a:rPr lang="en-US" sz="2800" dirty="0" err="1"/>
              <a:t>Yildiz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3F0DD-AB70-6F30-C4AD-26A2099467BE}"/>
              </a:ext>
            </a:extLst>
          </p:cNvPr>
          <p:cNvSpPr txBox="1"/>
          <p:nvPr/>
        </p:nvSpPr>
        <p:spPr>
          <a:xfrm>
            <a:off x="2479180" y="3276682"/>
            <a:ext cx="32643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Erhun Kundakcioglu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8EEA-98E8-E98C-D57F-0BAE78A67330}"/>
              </a:ext>
            </a:extLst>
          </p:cNvPr>
          <p:cNvSpPr txBox="1"/>
          <p:nvPr/>
        </p:nvSpPr>
        <p:spPr>
          <a:xfrm>
            <a:off x="3086599" y="3748596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59832-DDBB-F475-F06E-997F4A29EBB3}"/>
              </a:ext>
            </a:extLst>
          </p:cNvPr>
          <p:cNvSpPr txBox="1"/>
          <p:nvPr/>
        </p:nvSpPr>
        <p:spPr>
          <a:xfrm>
            <a:off x="7253932" y="3748595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9E46-CE4E-B3AB-19DC-52B4B4227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A8A0-4D05-B262-4A66-1B08DBE3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9DF4-C5EF-174C-3583-61703D3B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9" y="1964267"/>
            <a:ext cx="11616267" cy="4212695"/>
          </a:xfrm>
        </p:spPr>
        <p:txBody>
          <a:bodyPr>
            <a:normAutofit/>
          </a:bodyPr>
          <a:lstStyle/>
          <a:p>
            <a:r>
              <a:rPr lang="en-US" sz="3200" dirty="0"/>
              <a:t>As a decision support tool</a:t>
            </a:r>
          </a:p>
          <a:p>
            <a:r>
              <a:rPr lang="en-US" sz="3200" dirty="0"/>
              <a:t>Insights for scenarios where analytical solutions are not feasible</a:t>
            </a:r>
          </a:p>
          <a:p>
            <a:r>
              <a:rPr lang="en-US" sz="3200" dirty="0"/>
              <a:t>Sensitivity analysis for scenarios in the presence of analytical solutions</a:t>
            </a:r>
          </a:p>
        </p:txBody>
      </p:sp>
    </p:spTree>
    <p:extLst>
      <p:ext uri="{BB962C8B-B14F-4D97-AF65-F5344CB8AC3E}">
        <p14:creationId xmlns:p14="http://schemas.microsoft.com/office/powerpoint/2010/main" val="301324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9573-7159-8281-80F8-983C80A3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8821-8B48-71B8-47D7-18B8D3DF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489"/>
            <a:ext cx="10515600" cy="393047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Refugee camp management (</a:t>
            </a:r>
            <a:r>
              <a:rPr lang="en-US" sz="3200" dirty="0" err="1"/>
              <a:t>Karsu</a:t>
            </a:r>
            <a:r>
              <a:rPr lang="en-US" sz="3200" dirty="0"/>
              <a:t> et al., 2019)</a:t>
            </a:r>
          </a:p>
          <a:p>
            <a:r>
              <a:rPr lang="en-US" sz="3200" dirty="0"/>
              <a:t>Humanitarian relief operations</a:t>
            </a:r>
          </a:p>
          <a:p>
            <a:r>
              <a:rPr lang="en-US" sz="3200" dirty="0"/>
              <a:t>Camp management after natural disasters such as earthquake, flood, hurricane or complex emergencies</a:t>
            </a:r>
          </a:p>
          <a:p>
            <a:r>
              <a:rPr lang="en-US" sz="3200" dirty="0"/>
              <a:t>Any inventory management strategy that involves a central depot and a camp structure</a:t>
            </a:r>
          </a:p>
        </p:txBody>
      </p:sp>
    </p:spTree>
    <p:extLst>
      <p:ext uri="{BB962C8B-B14F-4D97-AF65-F5344CB8AC3E}">
        <p14:creationId xmlns:p14="http://schemas.microsoft.com/office/powerpoint/2010/main" val="332001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512-1D2D-8B7E-5CC6-57310D9F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Architecture</a:t>
            </a:r>
          </a:p>
        </p:txBody>
      </p:sp>
      <p:pic>
        <p:nvPicPr>
          <p:cNvPr id="8" name="Picture 7" descr="A diagram of a event generator&#10;&#10;Description automatically generated">
            <a:extLst>
              <a:ext uri="{FF2B5EF4-FFF2-40B4-BE49-F238E27FC236}">
                <a16:creationId xmlns:a16="http://schemas.microsoft.com/office/drawing/2014/main" id="{9E71656C-4F4B-E2A2-CF0A-88669705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79" r="5095" b="9788"/>
          <a:stretch/>
        </p:blipFill>
        <p:spPr>
          <a:xfrm>
            <a:off x="328025" y="1271388"/>
            <a:ext cx="11149952" cy="3584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33DA-1D87-15DF-D1C9-54C9DB14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668" y="3714776"/>
            <a:ext cx="3090333" cy="228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Events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sz="1700" dirty="0"/>
              <a:t>Funding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Demand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Supply disruptions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Perishability of items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36B8E-1A8A-7D56-A32F-50ADA3C05B7B}"/>
              </a:ext>
            </a:extLst>
          </p:cNvPr>
          <p:cNvSpPr txBox="1">
            <a:spLocks/>
          </p:cNvSpPr>
          <p:nvPr/>
        </p:nvSpPr>
        <p:spPr>
          <a:xfrm>
            <a:off x="7958021" y="4855835"/>
            <a:ext cx="2404532" cy="17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Decisions</a:t>
            </a:r>
            <a:endParaRPr lang="en-US" sz="1800" dirty="0"/>
          </a:p>
          <a:p>
            <a:pPr lvl="1"/>
            <a:r>
              <a:rPr lang="en-US" sz="1600" dirty="0"/>
              <a:t>Replenishment</a:t>
            </a:r>
          </a:p>
          <a:p>
            <a:pPr lvl="1"/>
            <a:r>
              <a:rPr lang="en-US" sz="1600" dirty="0"/>
              <a:t>Transfer </a:t>
            </a:r>
          </a:p>
          <a:p>
            <a:pPr lvl="1"/>
            <a:r>
              <a:rPr lang="en-US" sz="1600" dirty="0"/>
              <a:t>Transshipment</a:t>
            </a:r>
          </a:p>
          <a:p>
            <a:pPr lvl="1"/>
            <a:r>
              <a:rPr lang="en-US" sz="1600" dirty="0"/>
              <a:t>Lead times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35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4AF6-4CD4-3B3A-F601-7461A8EA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9807-1DAA-A01A-B3F3-8A3FC335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5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7721-6A0E-F514-708E-3F2FA2BC0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6A79-3C60-01F1-A67B-8A703BF0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– Input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B6EB3-9B60-0238-07A6-8F42A83B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9288BE0-E28F-ED93-CAB9-7F58AE97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92"/>
          <a:stretch/>
        </p:blipFill>
        <p:spPr>
          <a:xfrm>
            <a:off x="2427484" y="1273585"/>
            <a:ext cx="7337031" cy="5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87ED-71F5-AC2F-C3B7-619DA570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97E9-F25A-7950-A303-D1B193D6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8" y="1472165"/>
            <a:ext cx="108345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Generates an output with camp KPIs</a:t>
            </a:r>
          </a:p>
          <a:p>
            <a:endParaRPr lang="en-US" dirty="0"/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5C9B06-8EC6-AFAC-E8DD-A3D0BEF2A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8095"/>
              </p:ext>
            </p:extLst>
          </p:nvPr>
        </p:nvGraphicFramePr>
        <p:xfrm>
          <a:off x="67734" y="2383046"/>
          <a:ext cx="12079111" cy="4109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532">
                  <a:extLst>
                    <a:ext uri="{9D8B030D-6E8A-4147-A177-3AD203B41FA5}">
                      <a16:colId xmlns:a16="http://schemas.microsoft.com/office/drawing/2014/main" val="2979413957"/>
                    </a:ext>
                  </a:extLst>
                </a:gridCol>
                <a:gridCol w="1278810">
                  <a:extLst>
                    <a:ext uri="{9D8B030D-6E8A-4147-A177-3AD203B41FA5}">
                      <a16:colId xmlns:a16="http://schemas.microsoft.com/office/drawing/2014/main" val="2409776780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767183970"/>
                    </a:ext>
                  </a:extLst>
                </a:gridCol>
                <a:gridCol w="960250">
                  <a:extLst>
                    <a:ext uri="{9D8B030D-6E8A-4147-A177-3AD203B41FA5}">
                      <a16:colId xmlns:a16="http://schemas.microsoft.com/office/drawing/2014/main" val="933779268"/>
                    </a:ext>
                  </a:extLst>
                </a:gridCol>
                <a:gridCol w="1394454">
                  <a:extLst>
                    <a:ext uri="{9D8B030D-6E8A-4147-A177-3AD203B41FA5}">
                      <a16:colId xmlns:a16="http://schemas.microsoft.com/office/drawing/2014/main" val="3184818132"/>
                    </a:ext>
                  </a:extLst>
                </a:gridCol>
                <a:gridCol w="1081904">
                  <a:extLst>
                    <a:ext uri="{9D8B030D-6E8A-4147-A177-3AD203B41FA5}">
                      <a16:colId xmlns:a16="http://schemas.microsoft.com/office/drawing/2014/main" val="2256872291"/>
                    </a:ext>
                  </a:extLst>
                </a:gridCol>
                <a:gridCol w="941615">
                  <a:extLst>
                    <a:ext uri="{9D8B030D-6E8A-4147-A177-3AD203B41FA5}">
                      <a16:colId xmlns:a16="http://schemas.microsoft.com/office/drawing/2014/main" val="1242310832"/>
                    </a:ext>
                  </a:extLst>
                </a:gridCol>
                <a:gridCol w="1197910">
                  <a:extLst>
                    <a:ext uri="{9D8B030D-6E8A-4147-A177-3AD203B41FA5}">
                      <a16:colId xmlns:a16="http://schemas.microsoft.com/office/drawing/2014/main" val="2552347002"/>
                    </a:ext>
                  </a:extLst>
                </a:gridCol>
                <a:gridCol w="985975">
                  <a:extLst>
                    <a:ext uri="{9D8B030D-6E8A-4147-A177-3AD203B41FA5}">
                      <a16:colId xmlns:a16="http://schemas.microsoft.com/office/drawing/2014/main" val="381541128"/>
                    </a:ext>
                  </a:extLst>
                </a:gridCol>
                <a:gridCol w="1078297">
                  <a:extLst>
                    <a:ext uri="{9D8B030D-6E8A-4147-A177-3AD203B41FA5}">
                      <a16:colId xmlns:a16="http://schemas.microsoft.com/office/drawing/2014/main" val="2385396293"/>
                    </a:ext>
                  </a:extLst>
                </a:gridCol>
                <a:gridCol w="813959">
                  <a:extLst>
                    <a:ext uri="{9D8B030D-6E8A-4147-A177-3AD203B41FA5}">
                      <a16:colId xmlns:a16="http://schemas.microsoft.com/office/drawing/2014/main" val="1881179149"/>
                    </a:ext>
                  </a:extLst>
                </a:gridCol>
              </a:tblGrid>
              <a:tr h="949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Camp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 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Purch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ase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ivation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Ppl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 Time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Deprvd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Holding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erral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Referrals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3986"/>
                  </a:ext>
                </a:extLst>
              </a:tr>
              <a:tr h="2602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1,205,455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241,091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9,871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77,427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1,215,348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189,120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94,560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93306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585,336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48,778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4,526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16,309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238,920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78,456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19,614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915061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1,029,780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205,956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3,060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210,164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105,082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3515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502,488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5,099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286,104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88,612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568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1,114,370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222,874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28,031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218,640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131,058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65,529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9321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541,872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45,156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12,884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55,128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13,782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06084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1,157,275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231,455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5,550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43,534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1,439,124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227,552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113,776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03930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563,988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46,999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9,214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288,876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90,596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22,649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831939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973,080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194,616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1,912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14,993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205,480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102,740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38728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472,524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39,377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2,917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293,467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79,400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19,850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7850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2,854,900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570,980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25,881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203,010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2,693,845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426,784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213,392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86333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1,398,852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116,571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544,637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171,396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42,849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1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9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4DBC-A6DC-70EC-EC0E-40055429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1F66-80D3-9621-F8A1-C0A61474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8" y="2141537"/>
            <a:ext cx="7357533" cy="4351338"/>
          </a:xfrm>
        </p:spPr>
        <p:txBody>
          <a:bodyPr>
            <a:normAutofit/>
          </a:bodyPr>
          <a:lstStyle/>
          <a:p>
            <a:r>
              <a:rPr lang="en-US" dirty="0"/>
              <a:t>2 items</a:t>
            </a:r>
          </a:p>
          <a:p>
            <a:r>
              <a:rPr lang="en-US" dirty="0"/>
              <a:t>7 camps (internal and external demand)</a:t>
            </a:r>
          </a:p>
          <a:p>
            <a:r>
              <a:rPr lang="en-US" dirty="0"/>
              <a:t>If depleted, internal demand backlogged</a:t>
            </a:r>
          </a:p>
          <a:p>
            <a:pPr lvl="1"/>
            <a:r>
              <a:rPr lang="en-US" dirty="0"/>
              <a:t>time dependent exponential deprivation</a:t>
            </a:r>
          </a:p>
          <a:p>
            <a:r>
              <a:rPr lang="en-US" dirty="0"/>
              <a:t>Referral for external demand under threshold</a:t>
            </a:r>
          </a:p>
        </p:txBody>
      </p:sp>
      <p:pic>
        <p:nvPicPr>
          <p:cNvPr id="5" name="Picture 4" descr="A chart of numbers and percentages&#10;&#10;Description automatically generated">
            <a:extLst>
              <a:ext uri="{FF2B5EF4-FFF2-40B4-BE49-F238E27FC236}">
                <a16:creationId xmlns:a16="http://schemas.microsoft.com/office/drawing/2014/main" id="{6489ED6E-6E09-1678-4118-A1D322B3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" t="167" r="6171" b="2880"/>
          <a:stretch/>
        </p:blipFill>
        <p:spPr>
          <a:xfrm>
            <a:off x="6716889" y="1385808"/>
            <a:ext cx="5475111" cy="3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AB8E-3775-C414-B8D0-B2BDAC29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B6E5-A1CC-31DD-DB89-BEB452F5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Length of Simulation: </a:t>
            </a:r>
            <a:r>
              <a:rPr lang="en-US" dirty="0"/>
              <a:t>1080 days (3 years)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Median is assumed 4 by UNHCR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Claimed to be 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verestimated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Devictor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al., 2016)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Types of Items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(Perishable)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Shelf life: </a:t>
            </a:r>
            <a:r>
              <a:rPr lang="en-US" dirty="0">
                <a:solidFill>
                  <a:srgbClr val="000000"/>
                </a:solidFill>
              </a:rPr>
              <a:t>Uniform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30–60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(Non-perishable)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6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73DE-1ECA-D351-4136-0F03C33D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D0EC-A989-0BDB-F9EA-80D5C1EF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7128-9E05-87E0-B6C7-CE2C91FD1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611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aim is to simulate one critical/expensive and one less critical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Ordering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$1200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$2400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Purchase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$5 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$12 </a:t>
            </a:r>
          </a:p>
        </p:txBody>
      </p:sp>
    </p:spTree>
    <p:extLst>
      <p:ext uri="{BB962C8B-B14F-4D97-AF65-F5344CB8AC3E}">
        <p14:creationId xmlns:p14="http://schemas.microsoft.com/office/powerpoint/2010/main" val="366828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CB99F-D9CD-A88B-76AC-38831412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A531-79C7-2537-35EA-876196CB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5885-E8EA-8499-0297-7DD655C2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Each Camp Resident: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20%</a:t>
            </a:r>
            <a:r>
              <a:rPr lang="en-US" dirty="0"/>
              <a:t> for medicine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25% </a:t>
            </a:r>
            <a:r>
              <a:rPr lang="en-US" dirty="0"/>
              <a:t>for hygiene kits </a:t>
            </a:r>
          </a:p>
          <a:p>
            <a:pPr marL="285750" indent="-285750"/>
            <a:r>
              <a:rPr lang="en-US" b="1" dirty="0"/>
              <a:t>Each Resident Outside Camp: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2%</a:t>
            </a:r>
            <a:r>
              <a:rPr lang="en-US" dirty="0"/>
              <a:t> for 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2.5%</a:t>
            </a:r>
            <a:r>
              <a:rPr lang="en-US" dirty="0"/>
              <a:t> for hygiene kits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Demand Arrivals</a:t>
            </a:r>
            <a:r>
              <a:rPr lang="en-US" dirty="0"/>
              <a:t>: Follow exponential interarrival times</a:t>
            </a:r>
          </a:p>
        </p:txBody>
      </p:sp>
    </p:spTree>
    <p:extLst>
      <p:ext uri="{BB962C8B-B14F-4D97-AF65-F5344CB8AC3E}">
        <p14:creationId xmlns:p14="http://schemas.microsoft.com/office/powerpoint/2010/main" val="51755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F6D-D186-593E-4FC8-6F267D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21FE-35F3-1DB8-9406-04EC2B02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964267"/>
            <a:ext cx="11718758" cy="4212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disasters and conflicts displace millions of people (UNHCR, 2024)</a:t>
            </a:r>
          </a:p>
          <a:p>
            <a:r>
              <a:rPr lang="en-US" dirty="0"/>
              <a:t>Displaced people need to live in temporary locations for extended periods</a:t>
            </a:r>
          </a:p>
          <a:p>
            <a:r>
              <a:rPr lang="en-US" dirty="0"/>
              <a:t>Humanitarian organizations and governments supply aid</a:t>
            </a:r>
          </a:p>
          <a:p>
            <a:r>
              <a:rPr lang="en-US" dirty="0"/>
              <a:t>Under limited resources, an effective inventory management strategy is essential (</a:t>
            </a:r>
            <a:r>
              <a:rPr lang="en-US" dirty="0" err="1"/>
              <a:t>Balcik</a:t>
            </a:r>
            <a:r>
              <a:rPr lang="en-US" dirty="0"/>
              <a:t>, </a:t>
            </a:r>
            <a:r>
              <a:rPr lang="en-US" dirty="0" err="1"/>
              <a:t>Bozkir</a:t>
            </a:r>
            <a:r>
              <a:rPr lang="en-US" dirty="0"/>
              <a:t>, and Kundakcioglu, 2016)</a:t>
            </a:r>
          </a:p>
        </p:txBody>
      </p:sp>
    </p:spTree>
    <p:extLst>
      <p:ext uri="{BB962C8B-B14F-4D97-AF65-F5344CB8AC3E}">
        <p14:creationId xmlns:p14="http://schemas.microsoft.com/office/powerpoint/2010/main" val="1159652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618-DAB8-7EA4-E5D9-45630664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67EF-96C2-F73A-B1D9-FC7AAAAF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23A9-73EE-6061-1D04-35600117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Deprivation Cost</a:t>
            </a:r>
            <a:r>
              <a:rPr lang="en-US" dirty="0"/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One year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 holding cost equals to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24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internal shortage (deprivation) for medicine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48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deprivation for hygiene kits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External Demand Rejection</a:t>
            </a:r>
            <a:r>
              <a:rPr lang="en-US" b="1" dirty="0">
                <a:solidFill>
                  <a:srgbClr val="000000"/>
                </a:solidFill>
                <a:latin typeface="-webkit-standard"/>
              </a:rPr>
              <a:t> (Referral) Cost: 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Holding Cost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$1 per unit per day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items</a:t>
            </a:r>
          </a:p>
        </p:txBody>
      </p:sp>
    </p:spTree>
    <p:extLst>
      <p:ext uri="{BB962C8B-B14F-4D97-AF65-F5344CB8AC3E}">
        <p14:creationId xmlns:p14="http://schemas.microsoft.com/office/powerpoint/2010/main" val="319119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3AB8B-9309-B676-15C4-ACAA9CDA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856B-7A9B-5892-87AD-6CC2ED82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</a:rPr>
                  <a:t>Deprivation Cost: </a:t>
                </a:r>
                <a:r>
                  <a:rPr lang="en-US" b="0" i="0" u="none" strike="noStrike" dirty="0">
                    <a:solidFill>
                      <a:srgbClr val="1F1F1F"/>
                    </a:solidFill>
                    <a:effectLst/>
                    <a:latin typeface="ElsevierGulliver"/>
                  </a:rPr>
                  <a:t>The economic value estimated of the human suffering caused by the lack of access to a good or service </a:t>
                </a:r>
                <a:r>
                  <a:rPr lang="en-US" dirty="0">
                    <a:solidFill>
                      <a:srgbClr val="000000"/>
                    </a:solidFill>
                  </a:rPr>
                  <a:t>(Holguín-</a:t>
                </a:r>
                <a:r>
                  <a:rPr lang="en-US" dirty="0" err="1">
                    <a:solidFill>
                      <a:srgbClr val="000000"/>
                    </a:solidFill>
                  </a:rPr>
                  <a:t>Veras</a:t>
                </a:r>
                <a:r>
                  <a:rPr lang="en-US" dirty="0">
                    <a:solidFill>
                      <a:srgbClr val="000000"/>
                    </a:solidFill>
                  </a:rPr>
                  <a:t> et al., 2013)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p>
                      </m:sSup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is the elapsed time,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is a deprivation rate,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deprivation coefficient.</a:t>
                </a:r>
              </a:p>
              <a:p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The corresponding parameters of deprivation function are calculated based on previous assumptions.</a:t>
                </a:r>
              </a:p>
              <a:p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Lead Times</a:t>
                </a:r>
                <a:r>
                  <a:rPr lang="en-US" dirty="0">
                    <a:solidFill>
                      <a:srgbClr val="000000"/>
                    </a:solidFill>
                    <a:latin typeface="-webkit-standard"/>
                  </a:rPr>
                  <a:t> are 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riangular with parameters 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(1, 2, 4) days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both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b="1" dirty="0">
                    <a:solidFill>
                      <a:srgbClr val="000000"/>
                    </a:solidFill>
                  </a:rPr>
                  <a:t>s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upplier to central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</a:t>
                </a:r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:r>
                  <a:rPr lang="en-US" b="1" dirty="0">
                    <a:solidFill>
                      <a:srgbClr val="000000"/>
                    </a:solidFill>
                  </a:rPr>
                  <a:t>c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 to camps.</a:t>
                </a:r>
              </a:p>
              <a:p>
                <a:endParaRPr lang="en-US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  <a:blipFill>
                <a:blip r:embed="rId3"/>
                <a:stretch>
                  <a:fillRect l="-1047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80ED-210C-30CD-F6B3-FFEC9EAC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Analyses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6DB8-F7E1-A0A0-2CEA-1D26A0E0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Replenishment cycle length for (s, S) policy</a:t>
            </a:r>
          </a:p>
          <a:p>
            <a:r>
              <a:rPr lang="en-US" dirty="0"/>
              <a:t>Effect of budget</a:t>
            </a:r>
          </a:p>
          <a:p>
            <a:r>
              <a:rPr lang="en-US" dirty="0"/>
              <a:t>Sensitivity to funding arrivals</a:t>
            </a:r>
          </a:p>
          <a:p>
            <a:r>
              <a:rPr lang="en-US" dirty="0"/>
              <a:t>Effect of stochastic arrival of funds</a:t>
            </a:r>
          </a:p>
          <a:p>
            <a:r>
              <a:rPr lang="en-US" dirty="0"/>
              <a:t>Adjusting reorder point and order-up-to-level</a:t>
            </a:r>
          </a:p>
          <a:p>
            <a:pPr marL="0" indent="0">
              <a:buNone/>
            </a:pPr>
            <a:r>
              <a:rPr lang="en-US" dirty="0"/>
              <a:t>To appear in (</a:t>
            </a:r>
            <a:r>
              <a:rPr lang="en-US" dirty="0" err="1"/>
              <a:t>Yildiz</a:t>
            </a:r>
            <a:r>
              <a:rPr lang="en-US" dirty="0"/>
              <a:t> and Kundakcioglu, 2024)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563C-336B-E5A4-147E-50146077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C6DC-35B7-0D26-1B27-B9CB3A3D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365125"/>
            <a:ext cx="11480800" cy="1325563"/>
          </a:xfrm>
        </p:spPr>
        <p:txBody>
          <a:bodyPr>
            <a:normAutofit/>
          </a:bodyPr>
          <a:lstStyle/>
          <a:p>
            <a:r>
              <a:rPr lang="en-US" sz="3900" dirty="0"/>
              <a:t>Replenishment Cycle Length for (s, S) Policy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815CE93-6F45-D139-90D6-63F4D28A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108" t="7243" r="8005" b="1516"/>
          <a:stretch/>
        </p:blipFill>
        <p:spPr>
          <a:xfrm>
            <a:off x="1715164" y="1352720"/>
            <a:ext cx="8899696" cy="5143883"/>
          </a:xfrm>
        </p:spPr>
      </p:pic>
    </p:spTree>
    <p:extLst>
      <p:ext uri="{BB962C8B-B14F-4D97-AF65-F5344CB8AC3E}">
        <p14:creationId xmlns:p14="http://schemas.microsoft.com/office/powerpoint/2010/main" val="340808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A4D7-E965-C636-CBAD-2C10B68F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530C-E4E2-D2F3-4CA0-08603568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Budget</a:t>
            </a:r>
          </a:p>
        </p:txBody>
      </p:sp>
      <p:pic>
        <p:nvPicPr>
          <p:cNvPr id="6" name="Content Placeholder 5" descr="A graph with different colored bars and a line&#10;&#10;Description automatically generated">
            <a:extLst>
              <a:ext uri="{FF2B5EF4-FFF2-40B4-BE49-F238E27FC236}">
                <a16:creationId xmlns:a16="http://schemas.microsoft.com/office/drawing/2014/main" id="{51EB8F8A-EBBE-1220-DA67-94C4793C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1380080"/>
            <a:ext cx="9207500" cy="5126231"/>
          </a:xfrm>
        </p:spPr>
      </p:pic>
    </p:spTree>
    <p:extLst>
      <p:ext uri="{BB962C8B-B14F-4D97-AF65-F5344CB8AC3E}">
        <p14:creationId xmlns:p14="http://schemas.microsoft.com/office/powerpoint/2010/main" val="334783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CBDB-6E1E-9549-9F1E-F3DDD2D5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184-1641-91EF-DF5D-55B07B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 to Funding Arrivals</a:t>
            </a:r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D6D1778B-915E-4130-A02C-C3634BC3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" y="2262277"/>
            <a:ext cx="11882736" cy="33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A7D1-498C-74B7-CE7A-2CD0BF8D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8E10-8A43-B6DF-181C-9DDB47E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Stochastic Arrival of Funding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6DC79-602C-7220-4375-5E3EB4F4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8" y="1690688"/>
            <a:ext cx="11617083" cy="40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3F2D-6FCD-4692-8FB9-F16142B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03C-1D9D-E5C3-DD2B-5047DBE2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Adjusting reorder point and order-up-to-level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A1B5E36A-A47A-C283-5E2C-8AE4C418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28" y="2193310"/>
            <a:ext cx="11795343" cy="3104707"/>
          </a:xfrm>
        </p:spPr>
      </p:pic>
    </p:spTree>
    <p:extLst>
      <p:ext uri="{BB962C8B-B14F-4D97-AF65-F5344CB8AC3E}">
        <p14:creationId xmlns:p14="http://schemas.microsoft.com/office/powerpoint/2010/main" val="106083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F07-CB88-20B9-F001-CFF280B8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4678-D755-38EC-3FEE-9B709BEE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same amount of funding:</a:t>
            </a:r>
          </a:p>
          <a:p>
            <a:r>
              <a:rPr lang="en-US" dirty="0"/>
              <a:t>Decreased funding frequency → prioritize external demand</a:t>
            </a:r>
          </a:p>
          <a:p>
            <a:r>
              <a:rPr lang="en-US" b="1" dirty="0"/>
              <a:t>Equally spaced fund arrivals</a:t>
            </a:r>
            <a:r>
              <a:rPr lang="en-US" dirty="0"/>
              <a:t> → lower deprivation costs</a:t>
            </a:r>
          </a:p>
          <a:p>
            <a:r>
              <a:rPr lang="en-US" dirty="0"/>
              <a:t>Early loaded fund → inefficient spending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80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B6C6-4137-463F-D377-25E2DA1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8FC-1C25-2449-72F4-753EAA56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825625"/>
            <a:ext cx="11458222" cy="4351338"/>
          </a:xfrm>
        </p:spPr>
        <p:txBody>
          <a:bodyPr>
            <a:normAutofit/>
          </a:bodyPr>
          <a:lstStyle/>
          <a:p>
            <a:r>
              <a:rPr lang="en-US" dirty="0"/>
              <a:t>Implementing effective sharing mechanisms instead of complete sharing across demand groups </a:t>
            </a:r>
          </a:p>
          <a:p>
            <a:r>
              <a:rPr lang="en-US" dirty="0"/>
              <a:t>Beyond a certain threshold, the marginal impact of each additional dollar diminishes</a:t>
            </a:r>
          </a:p>
          <a:p>
            <a:r>
              <a:rPr lang="en-US" dirty="0"/>
              <a:t>Higher replenishment frequency and lower </a:t>
            </a:r>
            <a:r>
              <a:rPr lang="en-US" dirty="0" err="1"/>
              <a:t>s,S</a:t>
            </a:r>
            <a:r>
              <a:rPr lang="en-US" dirty="0"/>
              <a:t> levels preferred</a:t>
            </a:r>
          </a:p>
          <a:p>
            <a:r>
              <a:rPr lang="en-US" dirty="0"/>
              <a:t>Funding arrival pattern is more influential than minor underfunding</a:t>
            </a:r>
          </a:p>
        </p:txBody>
      </p:sp>
    </p:spTree>
    <p:extLst>
      <p:ext uri="{BB962C8B-B14F-4D97-AF65-F5344CB8AC3E}">
        <p14:creationId xmlns:p14="http://schemas.microsoft.com/office/powerpoint/2010/main" val="30581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DFD-8B4C-A05A-0E7A-BAA3512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People Forcibly Displaced Worldwide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F449E-E9E5-5C36-75B1-1D768A0EB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5003" t="1980" r="1617" b="-297"/>
          <a:stretch/>
        </p:blipFill>
        <p:spPr>
          <a:xfrm>
            <a:off x="-1762204" y="1552704"/>
            <a:ext cx="13823576" cy="4570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1FB6-C5CA-6EB3-661B-050558E50960}"/>
              </a:ext>
            </a:extLst>
          </p:cNvPr>
          <p:cNvSpPr txBox="1"/>
          <p:nvPr/>
        </p:nvSpPr>
        <p:spPr>
          <a:xfrm>
            <a:off x="476380" y="6123543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(UNHCR, 2024) </a:t>
            </a:r>
            <a:r>
              <a:rPr lang="en-US" dirty="0">
                <a:hlinkClick r:id="rId4"/>
              </a:rPr>
              <a:t>https://www.unhcr.org/global-trends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4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CF8A-DC74-1A08-17E2-AD42375C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003F-F89E-0F04-E953-917053AC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007A40F-B5A0-113B-9D37-C326CDBE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7" b="19977"/>
          <a:stretch/>
        </p:blipFill>
        <p:spPr>
          <a:xfrm>
            <a:off x="0" y="764452"/>
            <a:ext cx="12192000" cy="55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8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82C5-EC94-90A5-99EC-8764A1E51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2F2D-247F-B743-9889-F261A8D0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69861-4563-F1B2-9088-5E2489BD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5"/>
          <a:stretch/>
        </p:blipFill>
        <p:spPr>
          <a:xfrm>
            <a:off x="57397" y="593766"/>
            <a:ext cx="12077205" cy="57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3E2D-4721-C6FD-9C30-9F4FE7FF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CC11-BB3E-FEE4-5135-72BB7339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UI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83CFA77-5941-478D-55C2-01781A43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1" y="602812"/>
            <a:ext cx="11258797" cy="56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42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FFBD6C9-BCC6-854D-8150-EEE0CBFB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376" y="3243129"/>
            <a:ext cx="4752624" cy="1655762"/>
          </a:xfrm>
        </p:spPr>
        <p:txBody>
          <a:bodyPr>
            <a:normAutofit/>
          </a:bodyPr>
          <a:lstStyle/>
          <a:p>
            <a:r>
              <a:rPr lang="en-US" sz="4800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F8BE3E-A9C7-8054-C92C-1024AF10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34717C-C393-7DE4-5FB9-DE68E71AB07F}"/>
              </a:ext>
            </a:extLst>
          </p:cNvPr>
          <p:cNvSpPr txBox="1">
            <a:spLocks/>
          </p:cNvSpPr>
          <p:nvPr/>
        </p:nvSpPr>
        <p:spPr>
          <a:xfrm>
            <a:off x="254000" y="5937494"/>
            <a:ext cx="11938000" cy="1027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Supported by the Scientific and Technological Research Council of Turkey (TUBITAK) grant 122M839.</a:t>
            </a:r>
          </a:p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C. Y. </a:t>
            </a:r>
            <a:r>
              <a:rPr lang="en-US" sz="5400" i="0" u="none" strike="noStrike" dirty="0" err="1">
                <a:solidFill>
                  <a:srgbClr val="000000"/>
                </a:solidFill>
                <a:effectLst/>
              </a:rPr>
              <a:t>Yildiz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 and O. E. Kundakcioglu.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"Disaster Relief Inventory Simulation: Managing Resources in Humanitarian 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Camps."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</a:rPr>
              <a:t>Proceedings of the 2024 INFORMS Winter Simulation Conference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2024</a:t>
            </a:r>
            <a:r>
              <a:rPr lang="en-US" sz="54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54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5E59E-B814-47F0-36BE-D545805F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94" y="736038"/>
            <a:ext cx="4833056" cy="4833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7A6-7EDD-BA55-7C72-96712B7C0FDA}"/>
              </a:ext>
            </a:extLst>
          </p:cNvPr>
          <p:cNvSpPr txBox="1"/>
          <p:nvPr/>
        </p:nvSpPr>
        <p:spPr>
          <a:xfrm>
            <a:off x="7100717" y="5399759"/>
            <a:ext cx="45896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  <a:latin typeface="-webkit-standard"/>
                <a:hlinkClick r:id="rId3"/>
              </a:rPr>
              <a:t>github.com/OEKundakcioglu/PostDisasterSimulation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49015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6BD4-3E2B-0486-0CA0-2B1E35A9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B4A7-E56B-7F06-02F6-C23E4C62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can post-disaster inventory management be optimized across multiple camps in disaster scenarios, considering real-world factors such as perishability of goods, budget constraints, and stochastic demand?</a:t>
            </a:r>
          </a:p>
          <a:p>
            <a:r>
              <a:rPr lang="en-US" dirty="0"/>
              <a:t>What is the impact of funding uncertainty and migration patterns on inventory allocation decisions, and how can humanitarian organizations improve their decision-making by addressing these challenges?</a:t>
            </a:r>
          </a:p>
          <a:p>
            <a:r>
              <a:rPr lang="en-US" dirty="0"/>
              <a:t>How does an open-source, flexible, and modular simulation tool support the empirical testing and refinement of inventory management strategies in humanitarian relief operations?</a:t>
            </a:r>
          </a:p>
        </p:txBody>
      </p:sp>
    </p:spTree>
    <p:extLst>
      <p:ext uri="{BB962C8B-B14F-4D97-AF65-F5344CB8AC3E}">
        <p14:creationId xmlns:p14="http://schemas.microsoft.com/office/powerpoint/2010/main" val="364426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9D42-2197-C436-8A64-880594B9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B8F5-5BC2-69C1-67AC-803D2A10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9"/>
            <a:ext cx="10515600" cy="4967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Post-disaster inventory management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level of uncertainty (funding, demand, migration etc.)</a:t>
            </a:r>
          </a:p>
          <a:p>
            <a:r>
              <a:rPr lang="en-US" dirty="0"/>
              <a:t>Various objective functions (costs, deprivation etc.)</a:t>
            </a:r>
          </a:p>
          <a:p>
            <a:r>
              <a:rPr lang="en-US" dirty="0"/>
              <a:t>Difficult to solve each scenario analytically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94A7DD-8232-63AE-3358-CA96CD8B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-1" r="125" b="3457"/>
          <a:stretch/>
        </p:blipFill>
        <p:spPr>
          <a:xfrm>
            <a:off x="977326" y="2383536"/>
            <a:ext cx="10237347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E63D-8E87-F424-E147-40CF958B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985-BB04-A3BF-0A5C-B01DB23D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 – Refugee Camps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7FEE7-9A75-52A5-425B-E55E1DDDC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97570"/>
            <a:ext cx="11887200" cy="44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AB8A-1A93-F123-DBA3-0A92D96B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D9E1-739C-AB37-A5F5-8C6BB211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621536"/>
            <a:ext cx="11010956" cy="4598099"/>
          </a:xfrm>
        </p:spPr>
        <p:txBody>
          <a:bodyPr>
            <a:normAutofit/>
          </a:bodyPr>
          <a:lstStyle/>
          <a:p>
            <a:r>
              <a:rPr lang="en-US" dirty="0"/>
              <a:t>Multiple camps with demand patterns (sporadic, periodic, one-time)</a:t>
            </a:r>
          </a:p>
          <a:p>
            <a:r>
              <a:rPr lang="en-US" dirty="0"/>
              <a:t>Central warehouse to manage camp inventories</a:t>
            </a:r>
          </a:p>
          <a:p>
            <a:r>
              <a:rPr lang="en-US" dirty="0"/>
              <a:t>Multiple items with perishability concerns (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erreira et al., 2018)</a:t>
            </a:r>
            <a:endParaRPr lang="en-US" dirty="0"/>
          </a:p>
          <a:p>
            <a:r>
              <a:rPr lang="en-US" dirty="0"/>
              <a:t>Camp demand: internal and external (Natarajan et al., 2017)</a:t>
            </a:r>
          </a:p>
          <a:p>
            <a:pPr lvl="1"/>
            <a:r>
              <a:rPr lang="en-US" dirty="0"/>
              <a:t>Control mechanism (Azizi, </a:t>
            </a:r>
            <a:r>
              <a:rPr lang="en-US" dirty="0" err="1"/>
              <a:t>Bozkir</a:t>
            </a:r>
            <a:r>
              <a:rPr lang="en-US" dirty="0"/>
              <a:t>, Trapp, Kundakcioglu, </a:t>
            </a:r>
            <a:r>
              <a:rPr lang="en-US" dirty="0" err="1"/>
              <a:t>Kurbanzade</a:t>
            </a:r>
            <a:r>
              <a:rPr lang="en-US" dirty="0"/>
              <a:t>, 2021)</a:t>
            </a:r>
          </a:p>
          <a:p>
            <a:r>
              <a:rPr lang="en-US" dirty="0"/>
              <a:t>In-kind/cash funding, earmarked/unearmarked (</a:t>
            </a:r>
            <a:r>
              <a:rPr lang="en-US" dirty="0" err="1"/>
              <a:t>Bukart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3158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0F45-D81F-96AB-A096-4CFB3092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B62-0511-D500-0CEE-2A119F70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61F9-D951-9B75-86BB-381E8B35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952978"/>
            <a:ext cx="10683240" cy="4266657"/>
          </a:xfrm>
        </p:spPr>
        <p:txBody>
          <a:bodyPr>
            <a:normAutofit/>
          </a:bodyPr>
          <a:lstStyle/>
          <a:p>
            <a:r>
              <a:rPr lang="en-US" dirty="0"/>
              <a:t>Funding from multiple agencies with patterns (</a:t>
            </a:r>
            <a:r>
              <a:rPr lang="en-US" dirty="0" err="1"/>
              <a:t>Bukart</a:t>
            </a:r>
            <a:r>
              <a:rPr lang="en-US" dirty="0"/>
              <a:t> et al. 2016)</a:t>
            </a:r>
          </a:p>
          <a:p>
            <a:r>
              <a:rPr lang="en-US" dirty="0"/>
              <a:t>Migrations out of the system, into the system, or between camps</a:t>
            </a:r>
          </a:p>
          <a:p>
            <a:r>
              <a:rPr lang="en-US" dirty="0"/>
              <a:t>Lead time for supply, replenishment, and transshipment</a:t>
            </a:r>
          </a:p>
          <a:p>
            <a:r>
              <a:rPr lang="en-US" dirty="0"/>
              <a:t>Supply chain disruptions for items</a:t>
            </a:r>
          </a:p>
        </p:txBody>
      </p:sp>
    </p:spTree>
    <p:extLst>
      <p:ext uri="{BB962C8B-B14F-4D97-AF65-F5344CB8AC3E}">
        <p14:creationId xmlns:p14="http://schemas.microsoft.com/office/powerpoint/2010/main" val="252628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3C52-0DA1-567A-4C67-7BAEDDA1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2218-9BBD-B0B9-0D4C-78A3F78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825625"/>
            <a:ext cx="11382702" cy="4351338"/>
          </a:xfrm>
        </p:spPr>
        <p:txBody>
          <a:bodyPr>
            <a:norm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Pioneering simulation engine tailored for humanitarian inventory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management, adaptable to diverse scenarios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Comprehensive KPI reporting specific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 humanitarian operations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Open-source (implemented in Java), offering flexibility and ease of use</a:t>
            </a:r>
          </a:p>
          <a:p>
            <a:r>
              <a:rPr lang="en-US" i="0" u="none" strike="noStrike" dirty="0">
                <a:solidFill>
                  <a:srgbClr val="000000"/>
                </a:solidFill>
                <a:effectLst/>
              </a:rPr>
              <a:t>High performance and modular design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76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1354</Words>
  <Application>Microsoft Macintosh PowerPoint</Application>
  <PresentationFormat>Widescreen</PresentationFormat>
  <Paragraphs>354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-webkit-standard</vt:lpstr>
      <vt:lpstr>.SF NS</vt:lpstr>
      <vt:lpstr>Aptos</vt:lpstr>
      <vt:lpstr>Aptos Display</vt:lpstr>
      <vt:lpstr>Aptos Narrow</vt:lpstr>
      <vt:lpstr>Arial</vt:lpstr>
      <vt:lpstr>Cambria Math</vt:lpstr>
      <vt:lpstr>ElsevierGulliver</vt:lpstr>
      <vt:lpstr>Office Theme</vt:lpstr>
      <vt:lpstr>Disaster Relief Inventory Simulation:  Managing Resources in Humanitarian Camps</vt:lpstr>
      <vt:lpstr>Background</vt:lpstr>
      <vt:lpstr>People Forcibly Displaced Worldwide </vt:lpstr>
      <vt:lpstr>Research Question</vt:lpstr>
      <vt:lpstr>Challenge</vt:lpstr>
      <vt:lpstr>Problem Setting – Refugee Camps</vt:lpstr>
      <vt:lpstr>Requirements</vt:lpstr>
      <vt:lpstr>Requirements</vt:lpstr>
      <vt:lpstr>Our Contribution</vt:lpstr>
      <vt:lpstr>Applications</vt:lpstr>
      <vt:lpstr>Potential Application Scenarios</vt:lpstr>
      <vt:lpstr>Simulation Engine – Architecture</vt:lpstr>
      <vt:lpstr>Simulation Engine – Input</vt:lpstr>
      <vt:lpstr>Simulation Engine – Input</vt:lpstr>
      <vt:lpstr>Simulation Engine – Output </vt:lpstr>
      <vt:lpstr>Numerical Analysis</vt:lpstr>
      <vt:lpstr>Problem Parameters</vt:lpstr>
      <vt:lpstr>Problem Parameters</vt:lpstr>
      <vt:lpstr>Problem Parameters</vt:lpstr>
      <vt:lpstr>Problem Parameters</vt:lpstr>
      <vt:lpstr>Problem Parameters</vt:lpstr>
      <vt:lpstr>Analyses Conducted</vt:lpstr>
      <vt:lpstr>Replenishment Cycle Length for (s, S) Policy</vt:lpstr>
      <vt:lpstr>Effect of Budget</vt:lpstr>
      <vt:lpstr>Sensitivity to Funding Arrivals</vt:lpstr>
      <vt:lpstr>Effect of Stochastic Arrival of Funding</vt:lpstr>
      <vt:lpstr>Adjusting reorder point and order-up-to-level </vt:lpstr>
      <vt:lpstr>Concluding Remarks</vt:lpstr>
      <vt:lpstr>Concluding Remarks</vt:lpstr>
      <vt:lpstr>Simulation Engine UI</vt:lpstr>
      <vt:lpstr>Simulation Engine UI</vt:lpstr>
      <vt:lpstr>Simulation Engine UI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Sources</dc:title>
  <dc:creator>Cem Yarkin Yildiz</dc:creator>
  <cp:lastModifiedBy>Erhun Kundakcioglu</cp:lastModifiedBy>
  <cp:revision>143</cp:revision>
  <dcterms:created xsi:type="dcterms:W3CDTF">2024-08-16T08:17:32Z</dcterms:created>
  <dcterms:modified xsi:type="dcterms:W3CDTF">2024-10-21T14:51:38Z</dcterms:modified>
</cp:coreProperties>
</file>